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3"/>
  </p:notesMasterIdLst>
  <p:sldIdLst>
    <p:sldId id="256" r:id="rId2"/>
    <p:sldId id="310" r:id="rId3"/>
    <p:sldId id="305" r:id="rId4"/>
    <p:sldId id="309" r:id="rId5"/>
    <p:sldId id="308" r:id="rId6"/>
    <p:sldId id="312" r:id="rId7"/>
    <p:sldId id="315" r:id="rId8"/>
    <p:sldId id="311" r:id="rId9"/>
    <p:sldId id="316" r:id="rId10"/>
    <p:sldId id="314" r:id="rId11"/>
    <p:sldId id="313" r:id="rId12"/>
  </p:sldIdLst>
  <p:sldSz cx="9144000" cy="5143500" type="screen16x9"/>
  <p:notesSz cx="6858000" cy="9144000"/>
  <p:embeddedFontLst>
    <p:embeddedFont>
      <p:font typeface="Montserrat" pitchFamily="2" charset="77"/>
      <p:regular r:id="rId14"/>
      <p:bold r:id="rId15"/>
      <p:italic r:id="rId16"/>
      <p:boldItalic r:id="rId17"/>
    </p:embeddedFont>
    <p:embeddedFont>
      <p:font typeface="Montserrat ExtraBold" panose="020F0502020204030204" pitchFamily="34" charset="0"/>
      <p:bold r:id="rId18"/>
      <p:italic r:id="rId19"/>
      <p:boldItalic r:id="rId20"/>
    </p:embeddedFont>
    <p:embeddedFont>
      <p:font typeface="Montserrat ExtraLight" panose="020F0302020204030204" pitchFamily="3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22BE473-58A0-4F5B-8CDF-64FC280622BC}">
  <a:tblStyle styleId="{C22BE473-58A0-4F5B-8CDF-64FC280622B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378"/>
    <p:restoredTop sz="94705"/>
  </p:normalViewPr>
  <p:slideViewPr>
    <p:cSldViewPr snapToGrid="0">
      <p:cViewPr varScale="1">
        <p:scale>
          <a:sx n="184" d="100"/>
          <a:sy n="184" d="100"/>
        </p:scale>
        <p:origin x="68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7f9262ee2f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7f9262ee2f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51143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7f9262ee2f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7f9262ee2f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44491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0" name="Google Shape;1990;g7f9262ee2f_0_263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1" name="Google Shape;1991;g7f9262ee2f_0_263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034040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7f9262ee2f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7f9262ee2f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61884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3" name="Google Shape;1983;g7f9262ee2f_0_26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4" name="Google Shape;1984;g7f9262ee2f_0_26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76526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3" name="Google Shape;1983;g7f9262ee2f_0_26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4" name="Google Shape;1984;g7f9262ee2f_0_26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608424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7f9262ee2f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7f9262ee2f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14988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0" name="Google Shape;1990;g7f9262ee2f_0_263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1" name="Google Shape;1991;g7f9262ee2f_0_263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222776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0" name="Google Shape;1990;g7f9262ee2f_0_263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1" name="Google Shape;1991;g7f9262ee2f_0_263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034040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7"/>
          <p:cNvSpPr txBox="1">
            <a:spLocks noGrp="1"/>
          </p:cNvSpPr>
          <p:nvPr>
            <p:ph type="title"/>
          </p:nvPr>
        </p:nvSpPr>
        <p:spPr>
          <a:xfrm>
            <a:off x="5337175" y="1297125"/>
            <a:ext cx="2837400" cy="125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7"/>
          <p:cNvSpPr txBox="1">
            <a:spLocks noGrp="1"/>
          </p:cNvSpPr>
          <p:nvPr>
            <p:ph type="body" idx="1"/>
          </p:nvPr>
        </p:nvSpPr>
        <p:spPr>
          <a:xfrm>
            <a:off x="5337175" y="2593875"/>
            <a:ext cx="2837400" cy="125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marL="914400" lvl="1" indent="-330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marL="1371600" lvl="2" indent="-330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marL="1828800" lvl="3" indent="-330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marL="2286000" lvl="4" indent="-330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marL="2743200" lvl="5" indent="-330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marL="3200400" lvl="6" indent="-330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marL="3657600" lvl="7" indent="-330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marL="4114800" lvl="8" indent="-3302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1"/>
          <p:cNvSpPr txBox="1">
            <a:spLocks noGrp="1"/>
          </p:cNvSpPr>
          <p:nvPr>
            <p:ph type="title" hasCustomPrompt="1"/>
          </p:nvPr>
        </p:nvSpPr>
        <p:spPr>
          <a:xfrm>
            <a:off x="1920750" y="1634425"/>
            <a:ext cx="5302500" cy="111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9" name="Google Shape;39;p11"/>
          <p:cNvSpPr txBox="1">
            <a:spLocks noGrp="1"/>
          </p:cNvSpPr>
          <p:nvPr>
            <p:ph type="body" idx="1"/>
          </p:nvPr>
        </p:nvSpPr>
        <p:spPr>
          <a:xfrm>
            <a:off x="2786550" y="3094475"/>
            <a:ext cx="3570900" cy="56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marL="914400" lvl="1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2pPr>
            <a:lvl3pPr marL="1371600" lvl="2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3pPr>
            <a:lvl4pPr marL="1828800" lvl="3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 sz="1800">
                <a:solidFill>
                  <a:schemeClr val="accent1"/>
                </a:solidFill>
              </a:defRPr>
            </a:lvl4pPr>
            <a:lvl5pPr marL="2286000" lvl="4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5pPr>
            <a:lvl6pPr marL="2743200" lvl="5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6pPr>
            <a:lvl7pPr marL="3200400" lvl="6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 sz="1800">
                <a:solidFill>
                  <a:schemeClr val="accent1"/>
                </a:solidFill>
              </a:defRPr>
            </a:lvl7pPr>
            <a:lvl8pPr marL="3657600" lvl="7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8pPr>
            <a:lvl9pPr marL="4114800" lvl="8" indent="-3429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ctrTitle"/>
          </p:nvPr>
        </p:nvSpPr>
        <p:spPr>
          <a:xfrm>
            <a:off x="4285500" y="2832875"/>
            <a:ext cx="3657300" cy="644700"/>
          </a:xfrm>
          <a:prstGeom prst="rect">
            <a:avLst/>
          </a:prstGeom>
          <a:effectLst>
            <a:outerShdw blurRad="57150" dist="19050" dir="5400000" algn="bl" rotWithShape="0">
              <a:srgbClr val="76A5AF">
                <a:alpha val="88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subTitle" idx="1"/>
          </p:nvPr>
        </p:nvSpPr>
        <p:spPr>
          <a:xfrm>
            <a:off x="4144050" y="3549850"/>
            <a:ext cx="394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 ">
  <p:cSld name="SECTION_TITLE_AND_DESCRIPTION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>
            <a:spLocks noGrp="1"/>
          </p:cNvSpPr>
          <p:nvPr>
            <p:ph type="title"/>
          </p:nvPr>
        </p:nvSpPr>
        <p:spPr>
          <a:xfrm>
            <a:off x="3538497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18"/>
          <p:cNvSpPr txBox="1">
            <a:spLocks noGrp="1"/>
          </p:cNvSpPr>
          <p:nvPr>
            <p:ph type="subTitle" idx="1"/>
          </p:nvPr>
        </p:nvSpPr>
        <p:spPr>
          <a:xfrm>
            <a:off x="3538497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18"/>
          <p:cNvSpPr txBox="1">
            <a:spLocks noGrp="1"/>
          </p:cNvSpPr>
          <p:nvPr>
            <p:ph type="title" idx="2"/>
          </p:nvPr>
        </p:nvSpPr>
        <p:spPr>
          <a:xfrm>
            <a:off x="6028553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subTitle" idx="3"/>
          </p:nvPr>
        </p:nvSpPr>
        <p:spPr>
          <a:xfrm>
            <a:off x="6028553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8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title" idx="5"/>
          </p:nvPr>
        </p:nvSpPr>
        <p:spPr>
          <a:xfrm>
            <a:off x="1048447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18"/>
          <p:cNvSpPr txBox="1">
            <a:spLocks noGrp="1"/>
          </p:cNvSpPr>
          <p:nvPr>
            <p:ph type="subTitle" idx="6"/>
          </p:nvPr>
        </p:nvSpPr>
        <p:spPr>
          <a:xfrm>
            <a:off x="1048447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Lists">
  <p:cSld name="SECTION_TITLE_AND_DESCRIPTION_1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964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24"/>
          <p:cNvSpPr txBox="1">
            <a:spLocks noGrp="1"/>
          </p:cNvSpPr>
          <p:nvPr>
            <p:ph type="body" idx="1"/>
          </p:nvPr>
        </p:nvSpPr>
        <p:spPr>
          <a:xfrm>
            <a:off x="1067241" y="2651775"/>
            <a:ext cx="3258900" cy="17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8" name="Google Shape;88;p24"/>
          <p:cNvSpPr txBox="1">
            <a:spLocks noGrp="1"/>
          </p:cNvSpPr>
          <p:nvPr>
            <p:ph type="body" idx="2"/>
          </p:nvPr>
        </p:nvSpPr>
        <p:spPr>
          <a:xfrm>
            <a:off x="4673852" y="2651775"/>
            <a:ext cx="3258900" cy="17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24"/>
          <p:cNvSpPr txBox="1">
            <a:spLocks noGrp="1"/>
          </p:cNvSpPr>
          <p:nvPr>
            <p:ph type="title" idx="3"/>
          </p:nvPr>
        </p:nvSpPr>
        <p:spPr>
          <a:xfrm>
            <a:off x="1213499" y="1955125"/>
            <a:ext cx="32589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24"/>
          <p:cNvSpPr txBox="1">
            <a:spLocks noGrp="1"/>
          </p:cNvSpPr>
          <p:nvPr>
            <p:ph type="title" idx="4"/>
          </p:nvPr>
        </p:nvSpPr>
        <p:spPr>
          <a:xfrm>
            <a:off x="4820099" y="1955125"/>
            <a:ext cx="32589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3" r:id="rId4"/>
    <p:sldLayoutId id="2147483657" r:id="rId5"/>
    <p:sldLayoutId id="2147483658" r:id="rId6"/>
    <p:sldLayoutId id="2147483661" r:id="rId7"/>
    <p:sldLayoutId id="2147483664" r:id="rId8"/>
    <p:sldLayoutId id="2147483670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8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  <a:effectLst>
            <a:outerShdw blurRad="142875" dist="19050" dir="87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000" dirty="0" err="1"/>
              <a:t>YoutubeNLP</a:t>
            </a:r>
            <a:endParaRPr lang="fr-FR" dirty="0"/>
          </a:p>
        </p:txBody>
      </p:sp>
      <p:sp>
        <p:nvSpPr>
          <p:cNvPr id="163" name="Google Shape;163;p38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Brandon BORGES</a:t>
            </a:r>
          </a:p>
          <a:p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Hugo DEMARET</a:t>
            </a:r>
          </a:p>
          <a:p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Antoine DECROUEZ</a:t>
            </a:r>
          </a:p>
          <a:p>
            <a:r>
              <a:rPr lang="fr-FR" dirty="0" err="1">
                <a:solidFill>
                  <a:schemeClr val="tx2">
                    <a:lumMod val="75000"/>
                  </a:schemeClr>
                </a:solidFill>
              </a:rPr>
              <a:t>Natane</a:t>
            </a:r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 BENDAVID</a:t>
            </a:r>
          </a:p>
        </p:txBody>
      </p:sp>
      <p:sp>
        <p:nvSpPr>
          <p:cNvPr id="164" name="Google Shape;164;p38"/>
          <p:cNvSpPr txBox="1">
            <a:spLocks noGrp="1"/>
          </p:cNvSpPr>
          <p:nvPr>
            <p:ph type="ctrTitle"/>
          </p:nvPr>
        </p:nvSpPr>
        <p:spPr>
          <a:xfrm>
            <a:off x="2941650" y="2624375"/>
            <a:ext cx="3260700" cy="464700"/>
          </a:xfrm>
          <a:prstGeom prst="rect">
            <a:avLst/>
          </a:prstGeom>
          <a:effectLst>
            <a:outerShdw blurRad="100013" dist="19050" dir="84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0" dirty="0">
                <a:latin typeface="Montserrat ExtraLight"/>
                <a:ea typeface="Montserrat ExtraLight"/>
                <a:cs typeface="Montserrat ExtraLight"/>
                <a:sym typeface="Montserrat ExtraLight"/>
              </a:rPr>
              <a:t>PROJET NLP</a:t>
            </a:r>
            <a:endParaRPr sz="2200" b="0" dirty="0"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cxnSp>
        <p:nvCxnSpPr>
          <p:cNvPr id="165" name="Google Shape;165;p38"/>
          <p:cNvCxnSpPr/>
          <p:nvPr/>
        </p:nvCxnSpPr>
        <p:spPr>
          <a:xfrm>
            <a:off x="3190500" y="256517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1026" name="Picture 2" descr="ESGI (@ESGI) | Twitter">
            <a:extLst>
              <a:ext uri="{FF2B5EF4-FFF2-40B4-BE49-F238E27FC236}">
                <a16:creationId xmlns:a16="http://schemas.microsoft.com/office/drawing/2014/main" id="{111D7E63-7AB1-4259-9DAA-BFDAA8914F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618" y="98714"/>
            <a:ext cx="704418" cy="704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3" name="Google Shape;1993;p57"/>
          <p:cNvSpPr txBox="1">
            <a:spLocks noGrp="1"/>
          </p:cNvSpPr>
          <p:nvPr>
            <p:ph type="title"/>
          </p:nvPr>
        </p:nvSpPr>
        <p:spPr>
          <a:xfrm>
            <a:off x="799954" y="445025"/>
            <a:ext cx="6393801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Limite du projet</a:t>
            </a:r>
          </a:p>
        </p:txBody>
      </p:sp>
      <p:sp>
        <p:nvSpPr>
          <p:cNvPr id="1995" name="Google Shape;1995;p57"/>
          <p:cNvSpPr txBox="1">
            <a:spLocks noGrp="1"/>
          </p:cNvSpPr>
          <p:nvPr>
            <p:ph type="body" idx="2"/>
          </p:nvPr>
        </p:nvSpPr>
        <p:spPr>
          <a:xfrm>
            <a:off x="1026200" y="1417427"/>
            <a:ext cx="4712602" cy="25241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r-FR" dirty="0"/>
              <a:t>Notre modèle ne fonctionnerai pas correctement sur des vidéo non Tech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fr-FR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fr-FR" dirty="0"/>
          </a:p>
          <a:p>
            <a:r>
              <a:rPr lang="fr-FR" dirty="0"/>
              <a:t>Si dans une vidéo Tech un </a:t>
            </a:r>
            <a:r>
              <a:rPr lang="fr-FR" dirty="0" err="1"/>
              <a:t>Youtubeur</a:t>
            </a:r>
            <a:r>
              <a:rPr lang="fr-FR" dirty="0"/>
              <a:t> demande au internaute de répondre à une question cela peut fausser l'interprétation du modèle</a:t>
            </a:r>
          </a:p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fr-FR" dirty="0"/>
          </a:p>
        </p:txBody>
      </p:sp>
      <p:cxnSp>
        <p:nvCxnSpPr>
          <p:cNvPr id="1998" name="Google Shape;1998;p57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15908249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9"/>
          <p:cNvSpPr txBox="1">
            <a:spLocks noGrp="1"/>
          </p:cNvSpPr>
          <p:nvPr>
            <p:ph type="ctrTitle"/>
          </p:nvPr>
        </p:nvSpPr>
        <p:spPr>
          <a:xfrm>
            <a:off x="752044" y="2251595"/>
            <a:ext cx="7639912" cy="98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5400" b="0" dirty="0">
                <a:solidFill>
                  <a:schemeClr val="accent1"/>
                </a:solidFill>
              </a:rPr>
              <a:t>MERCI DE VOTRE ATTENTION</a:t>
            </a:r>
            <a:endParaRPr sz="2400" b="0" dirty="0">
              <a:solidFill>
                <a:schemeClr val="accent1"/>
              </a:solidFill>
            </a:endParaRPr>
          </a:p>
        </p:txBody>
      </p:sp>
      <p:cxnSp>
        <p:nvCxnSpPr>
          <p:cNvPr id="275" name="Google Shape;275;p49"/>
          <p:cNvCxnSpPr/>
          <p:nvPr/>
        </p:nvCxnSpPr>
        <p:spPr>
          <a:xfrm>
            <a:off x="3190500" y="235427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24703982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B6C5471-3D13-41B5-A6D3-E83C49639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06695" y="1386425"/>
            <a:ext cx="4946400" cy="2728376"/>
          </a:xfrm>
        </p:spPr>
        <p:txBody>
          <a:bodyPr/>
          <a:lstStyle/>
          <a:p>
            <a:pPr marL="139700" indent="0">
              <a:buNone/>
            </a:pPr>
            <a:endParaRPr lang="fr-FR" sz="1600" dirty="0"/>
          </a:p>
          <a:p>
            <a:r>
              <a:rPr lang="fr-FR" sz="1600" dirty="0"/>
              <a:t>Problématique</a:t>
            </a:r>
          </a:p>
          <a:p>
            <a:endParaRPr lang="fr-FR" sz="1600" dirty="0"/>
          </a:p>
          <a:p>
            <a:r>
              <a:rPr lang="fr-FR" sz="1600" dirty="0"/>
              <a:t>Présentation du projet</a:t>
            </a:r>
          </a:p>
          <a:p>
            <a:pPr marL="139700" indent="0">
              <a:buNone/>
            </a:pPr>
            <a:endParaRPr lang="fr-FR" sz="1600" dirty="0"/>
          </a:p>
          <a:p>
            <a:r>
              <a:rPr lang="fr-FR" sz="1600" dirty="0"/>
              <a:t>Présentation technique</a:t>
            </a:r>
          </a:p>
          <a:p>
            <a:pPr marL="139700" indent="0">
              <a:buNone/>
            </a:pPr>
            <a:endParaRPr lang="fr-FR" sz="1600" dirty="0"/>
          </a:p>
          <a:p>
            <a:r>
              <a:rPr lang="fr-FR" sz="1600" dirty="0"/>
              <a:t>Démonstration</a:t>
            </a:r>
          </a:p>
          <a:p>
            <a:endParaRPr lang="fr-FR" sz="1600" dirty="0"/>
          </a:p>
          <a:p>
            <a:r>
              <a:rPr lang="fr-FR" sz="1600" dirty="0"/>
              <a:t>Limite</a:t>
            </a:r>
          </a:p>
          <a:p>
            <a:endParaRPr lang="fr-FR" sz="1600" dirty="0"/>
          </a:p>
          <a:p>
            <a:endParaRPr lang="fr-FR" dirty="0"/>
          </a:p>
        </p:txBody>
      </p:sp>
      <p:sp>
        <p:nvSpPr>
          <p:cNvPr id="10" name="Google Shape;1993;p57">
            <a:extLst>
              <a:ext uri="{FF2B5EF4-FFF2-40B4-BE49-F238E27FC236}">
                <a16:creationId xmlns:a16="http://schemas.microsoft.com/office/drawing/2014/main" id="{5E3D48A3-9E24-4F2F-8C2F-E5E07136CFB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07177" y="414022"/>
            <a:ext cx="4964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SOMMAIRE</a:t>
            </a:r>
          </a:p>
        </p:txBody>
      </p:sp>
      <p:cxnSp>
        <p:nvCxnSpPr>
          <p:cNvPr id="11" name="Google Shape;1998;p57">
            <a:extLst>
              <a:ext uri="{FF2B5EF4-FFF2-40B4-BE49-F238E27FC236}">
                <a16:creationId xmlns:a16="http://schemas.microsoft.com/office/drawing/2014/main" id="{48C092B2-9EFE-4A9F-A127-309385959FA6}"/>
              </a:ext>
            </a:extLst>
          </p:cNvPr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20556365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48"/>
          <p:cNvSpPr txBox="1">
            <a:spLocks noGrp="1"/>
          </p:cNvSpPr>
          <p:nvPr>
            <p:ph type="title"/>
          </p:nvPr>
        </p:nvSpPr>
        <p:spPr>
          <a:xfrm>
            <a:off x="4048708" y="1009634"/>
            <a:ext cx="4798798" cy="74853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fr-FR" dirty="0" err="1"/>
              <a:t>YoutubeNLP</a:t>
            </a:r>
            <a:endParaRPr lang="fr-FR" dirty="0"/>
          </a:p>
        </p:txBody>
      </p:sp>
      <p:cxnSp>
        <p:nvCxnSpPr>
          <p:cNvPr id="267" name="Google Shape;267;p48"/>
          <p:cNvCxnSpPr>
            <a:cxnSpLocks/>
          </p:cNvCxnSpPr>
          <p:nvPr/>
        </p:nvCxnSpPr>
        <p:spPr>
          <a:xfrm>
            <a:off x="3714105" y="1383903"/>
            <a:ext cx="0" cy="2570018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9" name="Google Shape;245;p46">
            <a:extLst>
              <a:ext uri="{FF2B5EF4-FFF2-40B4-BE49-F238E27FC236}">
                <a16:creationId xmlns:a16="http://schemas.microsoft.com/office/drawing/2014/main" id="{A9E13CA3-FF81-664C-AC2E-5118762ECFB2}"/>
              </a:ext>
            </a:extLst>
          </p:cNvPr>
          <p:cNvSpPr/>
          <p:nvPr/>
        </p:nvSpPr>
        <p:spPr>
          <a:xfrm>
            <a:off x="296494" y="1316914"/>
            <a:ext cx="2866861" cy="283133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0" name="Google Shape;13784;p85">
            <a:extLst>
              <a:ext uri="{FF2B5EF4-FFF2-40B4-BE49-F238E27FC236}">
                <a16:creationId xmlns:a16="http://schemas.microsoft.com/office/drawing/2014/main" id="{37DB5D00-B5D4-124F-ACD0-EE478C0DCF22}"/>
              </a:ext>
            </a:extLst>
          </p:cNvPr>
          <p:cNvGrpSpPr/>
          <p:nvPr/>
        </p:nvGrpSpPr>
        <p:grpSpPr>
          <a:xfrm>
            <a:off x="623464" y="1578227"/>
            <a:ext cx="2213337" cy="2375694"/>
            <a:chOff x="5549861" y="3817349"/>
            <a:chExt cx="345642" cy="345674"/>
          </a:xfrm>
          <a:solidFill>
            <a:schemeClr val="accent6"/>
          </a:solidFill>
        </p:grpSpPr>
        <p:sp>
          <p:nvSpPr>
            <p:cNvPr id="11" name="Google Shape;13785;p85">
              <a:extLst>
                <a:ext uri="{FF2B5EF4-FFF2-40B4-BE49-F238E27FC236}">
                  <a16:creationId xmlns:a16="http://schemas.microsoft.com/office/drawing/2014/main" id="{412618E1-FF0E-E742-81F4-DFA7293891B3}"/>
                </a:ext>
              </a:extLst>
            </p:cNvPr>
            <p:cNvSpPr/>
            <p:nvPr/>
          </p:nvSpPr>
          <p:spPr>
            <a:xfrm>
              <a:off x="5549861" y="3817349"/>
              <a:ext cx="345642" cy="345674"/>
            </a:xfrm>
            <a:custGeom>
              <a:avLst/>
              <a:gdLst/>
              <a:ahLst/>
              <a:cxnLst/>
              <a:rect l="l" t="t" r="r" b="b"/>
              <a:pathLst>
                <a:path w="10859" h="10860" extrusionOk="0">
                  <a:moveTo>
                    <a:pt x="5429" y="334"/>
                  </a:moveTo>
                  <a:cubicBezTo>
                    <a:pt x="8239" y="334"/>
                    <a:pt x="10513" y="2608"/>
                    <a:pt x="10513" y="5430"/>
                  </a:cubicBezTo>
                  <a:cubicBezTo>
                    <a:pt x="10513" y="8240"/>
                    <a:pt x="8227" y="10514"/>
                    <a:pt x="5429" y="10514"/>
                  </a:cubicBezTo>
                  <a:cubicBezTo>
                    <a:pt x="2619" y="10514"/>
                    <a:pt x="333" y="8240"/>
                    <a:pt x="333" y="5430"/>
                  </a:cubicBezTo>
                  <a:cubicBezTo>
                    <a:pt x="333" y="2608"/>
                    <a:pt x="2619" y="334"/>
                    <a:pt x="5429" y="334"/>
                  </a:cubicBezTo>
                  <a:close/>
                  <a:moveTo>
                    <a:pt x="5429" y="1"/>
                  </a:moveTo>
                  <a:cubicBezTo>
                    <a:pt x="3989" y="1"/>
                    <a:pt x="2619" y="560"/>
                    <a:pt x="1584" y="1584"/>
                  </a:cubicBezTo>
                  <a:cubicBezTo>
                    <a:pt x="560" y="2620"/>
                    <a:pt x="0" y="3989"/>
                    <a:pt x="0" y="5430"/>
                  </a:cubicBezTo>
                  <a:cubicBezTo>
                    <a:pt x="0" y="6871"/>
                    <a:pt x="560" y="8240"/>
                    <a:pt x="1584" y="9264"/>
                  </a:cubicBezTo>
                  <a:cubicBezTo>
                    <a:pt x="2619" y="10300"/>
                    <a:pt x="3989" y="10859"/>
                    <a:pt x="5429" y="10859"/>
                  </a:cubicBezTo>
                  <a:cubicBezTo>
                    <a:pt x="6870" y="10859"/>
                    <a:pt x="8239" y="10300"/>
                    <a:pt x="9263" y="9264"/>
                  </a:cubicBezTo>
                  <a:cubicBezTo>
                    <a:pt x="10299" y="8240"/>
                    <a:pt x="10859" y="6871"/>
                    <a:pt x="10859" y="5430"/>
                  </a:cubicBezTo>
                  <a:cubicBezTo>
                    <a:pt x="10859" y="3989"/>
                    <a:pt x="10299" y="2620"/>
                    <a:pt x="9263" y="1584"/>
                  </a:cubicBezTo>
                  <a:cubicBezTo>
                    <a:pt x="8239" y="560"/>
                    <a:pt x="6870" y="1"/>
                    <a:pt x="54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3786;p85">
              <a:extLst>
                <a:ext uri="{FF2B5EF4-FFF2-40B4-BE49-F238E27FC236}">
                  <a16:creationId xmlns:a16="http://schemas.microsoft.com/office/drawing/2014/main" id="{B8F7CEC0-BBE5-5B48-ADA4-64AFF6A81B7B}"/>
                </a:ext>
              </a:extLst>
            </p:cNvPr>
            <p:cNvSpPr/>
            <p:nvPr/>
          </p:nvSpPr>
          <p:spPr>
            <a:xfrm>
              <a:off x="5590763" y="3890208"/>
              <a:ext cx="262661" cy="200052"/>
            </a:xfrm>
            <a:custGeom>
              <a:avLst/>
              <a:gdLst/>
              <a:ahLst/>
              <a:cxnLst/>
              <a:rect l="l" t="t" r="r" b="b"/>
              <a:pathLst>
                <a:path w="8252" h="6285" extrusionOk="0">
                  <a:moveTo>
                    <a:pt x="4123" y="1"/>
                  </a:moveTo>
                  <a:cubicBezTo>
                    <a:pt x="3010" y="1"/>
                    <a:pt x="1900" y="63"/>
                    <a:pt x="799" y="188"/>
                  </a:cubicBezTo>
                  <a:cubicBezTo>
                    <a:pt x="513" y="224"/>
                    <a:pt x="287" y="450"/>
                    <a:pt x="239" y="712"/>
                  </a:cubicBezTo>
                  <a:cubicBezTo>
                    <a:pt x="1" y="2319"/>
                    <a:pt x="1" y="3963"/>
                    <a:pt x="239" y="5570"/>
                  </a:cubicBezTo>
                  <a:cubicBezTo>
                    <a:pt x="287" y="5844"/>
                    <a:pt x="513" y="6058"/>
                    <a:pt x="799" y="6082"/>
                  </a:cubicBezTo>
                  <a:cubicBezTo>
                    <a:pt x="1894" y="6201"/>
                    <a:pt x="3013" y="6284"/>
                    <a:pt x="4132" y="6284"/>
                  </a:cubicBezTo>
                  <a:cubicBezTo>
                    <a:pt x="4609" y="6284"/>
                    <a:pt x="5085" y="6260"/>
                    <a:pt x="5561" y="6249"/>
                  </a:cubicBezTo>
                  <a:cubicBezTo>
                    <a:pt x="5644" y="6249"/>
                    <a:pt x="5716" y="6177"/>
                    <a:pt x="5716" y="6070"/>
                  </a:cubicBezTo>
                  <a:cubicBezTo>
                    <a:pt x="5716" y="5963"/>
                    <a:pt x="5633" y="5891"/>
                    <a:pt x="5537" y="5891"/>
                  </a:cubicBezTo>
                  <a:cubicBezTo>
                    <a:pt x="5051" y="5914"/>
                    <a:pt x="4564" y="5925"/>
                    <a:pt x="4076" y="5925"/>
                  </a:cubicBezTo>
                  <a:cubicBezTo>
                    <a:pt x="2998" y="5925"/>
                    <a:pt x="1916" y="5868"/>
                    <a:pt x="834" y="5737"/>
                  </a:cubicBezTo>
                  <a:cubicBezTo>
                    <a:pt x="715" y="5725"/>
                    <a:pt x="620" y="5641"/>
                    <a:pt x="596" y="5498"/>
                  </a:cubicBezTo>
                  <a:cubicBezTo>
                    <a:pt x="382" y="3927"/>
                    <a:pt x="382" y="2319"/>
                    <a:pt x="596" y="736"/>
                  </a:cubicBezTo>
                  <a:cubicBezTo>
                    <a:pt x="620" y="617"/>
                    <a:pt x="715" y="522"/>
                    <a:pt x="834" y="498"/>
                  </a:cubicBezTo>
                  <a:cubicBezTo>
                    <a:pt x="1942" y="379"/>
                    <a:pt x="3037" y="319"/>
                    <a:pt x="4144" y="319"/>
                  </a:cubicBezTo>
                  <a:cubicBezTo>
                    <a:pt x="5240" y="319"/>
                    <a:pt x="6347" y="379"/>
                    <a:pt x="7442" y="498"/>
                  </a:cubicBezTo>
                  <a:cubicBezTo>
                    <a:pt x="7561" y="522"/>
                    <a:pt x="7669" y="605"/>
                    <a:pt x="7680" y="736"/>
                  </a:cubicBezTo>
                  <a:cubicBezTo>
                    <a:pt x="7907" y="2319"/>
                    <a:pt x="7907" y="3927"/>
                    <a:pt x="7680" y="5498"/>
                  </a:cubicBezTo>
                  <a:cubicBezTo>
                    <a:pt x="7669" y="5617"/>
                    <a:pt x="7561" y="5725"/>
                    <a:pt x="7442" y="5737"/>
                  </a:cubicBezTo>
                  <a:cubicBezTo>
                    <a:pt x="7085" y="5784"/>
                    <a:pt x="6752" y="5820"/>
                    <a:pt x="6395" y="5844"/>
                  </a:cubicBezTo>
                  <a:cubicBezTo>
                    <a:pt x="6299" y="5844"/>
                    <a:pt x="6228" y="5927"/>
                    <a:pt x="6228" y="6010"/>
                  </a:cubicBezTo>
                  <a:cubicBezTo>
                    <a:pt x="6228" y="6110"/>
                    <a:pt x="6299" y="6178"/>
                    <a:pt x="6386" y="6178"/>
                  </a:cubicBezTo>
                  <a:cubicBezTo>
                    <a:pt x="6393" y="6178"/>
                    <a:pt x="6399" y="6178"/>
                    <a:pt x="6406" y="6177"/>
                  </a:cubicBezTo>
                  <a:cubicBezTo>
                    <a:pt x="6764" y="6141"/>
                    <a:pt x="7121" y="6118"/>
                    <a:pt x="7478" y="6070"/>
                  </a:cubicBezTo>
                  <a:cubicBezTo>
                    <a:pt x="7764" y="6034"/>
                    <a:pt x="7978" y="5820"/>
                    <a:pt x="8026" y="5546"/>
                  </a:cubicBezTo>
                  <a:cubicBezTo>
                    <a:pt x="8252" y="3963"/>
                    <a:pt x="8252" y="2319"/>
                    <a:pt x="8014" y="712"/>
                  </a:cubicBezTo>
                  <a:cubicBezTo>
                    <a:pt x="7966" y="426"/>
                    <a:pt x="7740" y="224"/>
                    <a:pt x="7466" y="188"/>
                  </a:cubicBezTo>
                  <a:cubicBezTo>
                    <a:pt x="6353" y="63"/>
                    <a:pt x="5237" y="1"/>
                    <a:pt x="412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" name="Google Shape;13787;p85">
              <a:extLst>
                <a:ext uri="{FF2B5EF4-FFF2-40B4-BE49-F238E27FC236}">
                  <a16:creationId xmlns:a16="http://schemas.microsoft.com/office/drawing/2014/main" id="{98209F45-50CF-754C-A75E-9C23B0E9511A}"/>
                </a:ext>
              </a:extLst>
            </p:cNvPr>
            <p:cNvSpPr/>
            <p:nvPr/>
          </p:nvSpPr>
          <p:spPr>
            <a:xfrm>
              <a:off x="5680587" y="3935024"/>
              <a:ext cx="105389" cy="110514"/>
            </a:xfrm>
            <a:custGeom>
              <a:avLst/>
              <a:gdLst/>
              <a:ahLst/>
              <a:cxnLst/>
              <a:rect l="l" t="t" r="r" b="b"/>
              <a:pathLst>
                <a:path w="3311" h="3472" extrusionOk="0">
                  <a:moveTo>
                    <a:pt x="334" y="447"/>
                  </a:moveTo>
                  <a:lnTo>
                    <a:pt x="2763" y="1733"/>
                  </a:lnTo>
                  <a:lnTo>
                    <a:pt x="334" y="3007"/>
                  </a:lnTo>
                  <a:lnTo>
                    <a:pt x="334" y="447"/>
                  </a:lnTo>
                  <a:close/>
                  <a:moveTo>
                    <a:pt x="163" y="1"/>
                  </a:moveTo>
                  <a:cubicBezTo>
                    <a:pt x="135" y="1"/>
                    <a:pt x="108" y="7"/>
                    <a:pt x="84" y="18"/>
                  </a:cubicBezTo>
                  <a:cubicBezTo>
                    <a:pt x="36" y="54"/>
                    <a:pt x="1" y="114"/>
                    <a:pt x="1" y="173"/>
                  </a:cubicBezTo>
                  <a:lnTo>
                    <a:pt x="1" y="3293"/>
                  </a:lnTo>
                  <a:cubicBezTo>
                    <a:pt x="1" y="3352"/>
                    <a:pt x="24" y="3412"/>
                    <a:pt x="84" y="3447"/>
                  </a:cubicBezTo>
                  <a:cubicBezTo>
                    <a:pt x="120" y="3459"/>
                    <a:pt x="144" y="3471"/>
                    <a:pt x="179" y="3471"/>
                  </a:cubicBezTo>
                  <a:cubicBezTo>
                    <a:pt x="203" y="3471"/>
                    <a:pt x="239" y="3471"/>
                    <a:pt x="251" y="3459"/>
                  </a:cubicBezTo>
                  <a:lnTo>
                    <a:pt x="3227" y="1900"/>
                  </a:lnTo>
                  <a:cubicBezTo>
                    <a:pt x="3287" y="1864"/>
                    <a:pt x="3311" y="1804"/>
                    <a:pt x="3311" y="1745"/>
                  </a:cubicBezTo>
                  <a:cubicBezTo>
                    <a:pt x="3311" y="1673"/>
                    <a:pt x="3287" y="1614"/>
                    <a:pt x="3227" y="1578"/>
                  </a:cubicBezTo>
                  <a:lnTo>
                    <a:pt x="251" y="18"/>
                  </a:lnTo>
                  <a:cubicBezTo>
                    <a:pt x="221" y="7"/>
                    <a:pt x="191" y="1"/>
                    <a:pt x="1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1993;p57">
            <a:extLst>
              <a:ext uri="{FF2B5EF4-FFF2-40B4-BE49-F238E27FC236}">
                <a16:creationId xmlns:a16="http://schemas.microsoft.com/office/drawing/2014/main" id="{908C9B2F-2B45-A648-A363-A6BF679CE2A7}"/>
              </a:ext>
            </a:extLst>
          </p:cNvPr>
          <p:cNvSpPr txBox="1">
            <a:spLocks/>
          </p:cNvSpPr>
          <p:nvPr/>
        </p:nvSpPr>
        <p:spPr>
          <a:xfrm>
            <a:off x="681005" y="248179"/>
            <a:ext cx="4964700" cy="9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ExtraBold"/>
              <a:buNone/>
              <a:defRPr sz="2400" b="0" i="0" u="none" strike="noStrike" cap="none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fr-FR" dirty="0"/>
              <a:t>Problématique</a:t>
            </a:r>
          </a:p>
        </p:txBody>
      </p:sp>
      <p:cxnSp>
        <p:nvCxnSpPr>
          <p:cNvPr id="22" name="Google Shape;1998;p57">
            <a:extLst>
              <a:ext uri="{FF2B5EF4-FFF2-40B4-BE49-F238E27FC236}">
                <a16:creationId xmlns:a16="http://schemas.microsoft.com/office/drawing/2014/main" id="{7B4E3638-93F8-3D4B-B70A-39379069CB34}"/>
              </a:ext>
            </a:extLst>
          </p:cNvPr>
          <p:cNvCxnSpPr/>
          <p:nvPr/>
        </p:nvCxnSpPr>
        <p:spPr>
          <a:xfrm>
            <a:off x="800028" y="248179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9" name="Google Shape;1994;p57">
            <a:extLst>
              <a:ext uri="{FF2B5EF4-FFF2-40B4-BE49-F238E27FC236}">
                <a16:creationId xmlns:a16="http://schemas.microsoft.com/office/drawing/2014/main" id="{B1A4C0AA-D493-A940-B673-6CC260AC918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048707" y="1951034"/>
            <a:ext cx="3634701" cy="14342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-FR" dirty="0"/>
              <a:t>Identifier les commentaires pertinent ou non d’une vidéo </a:t>
            </a:r>
            <a:r>
              <a:rPr lang="fr-FR" dirty="0" err="1"/>
              <a:t>Youtube</a:t>
            </a:r>
            <a:endParaRPr lang="fr-FR" dirty="0"/>
          </a:p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fr-FR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275245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3" name="Google Shape;1993;p57"/>
          <p:cNvSpPr txBox="1">
            <a:spLocks noGrp="1"/>
          </p:cNvSpPr>
          <p:nvPr>
            <p:ph type="title"/>
          </p:nvPr>
        </p:nvSpPr>
        <p:spPr>
          <a:xfrm>
            <a:off x="799955" y="445025"/>
            <a:ext cx="4964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r-FR" dirty="0" err="1"/>
              <a:t>Presentation</a:t>
            </a:r>
            <a:r>
              <a:rPr lang="fr-FR" dirty="0"/>
              <a:t> du projet</a:t>
            </a:r>
          </a:p>
        </p:txBody>
      </p:sp>
      <p:sp>
        <p:nvSpPr>
          <p:cNvPr id="1994" name="Google Shape;1994;p57"/>
          <p:cNvSpPr txBox="1">
            <a:spLocks noGrp="1"/>
          </p:cNvSpPr>
          <p:nvPr>
            <p:ph type="body" idx="1"/>
          </p:nvPr>
        </p:nvSpPr>
        <p:spPr>
          <a:xfrm>
            <a:off x="1932655" y="2164563"/>
            <a:ext cx="4697414" cy="17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-FR" dirty="0" err="1"/>
              <a:t>YoutubeNLP</a:t>
            </a:r>
            <a:r>
              <a:rPr lang="fr-FR" dirty="0"/>
              <a:t> s’adresse aux </a:t>
            </a:r>
            <a:r>
              <a:rPr lang="fr-FR" dirty="0" err="1"/>
              <a:t>Youtubeur</a:t>
            </a:r>
            <a:r>
              <a:rPr lang="fr-FR" dirty="0"/>
              <a:t> et/ou </a:t>
            </a:r>
            <a:r>
              <a:rPr lang="fr-FR" dirty="0" err="1"/>
              <a:t>videaste</a:t>
            </a:r>
            <a:r>
              <a:rPr lang="fr-FR" dirty="0"/>
              <a:t>, manager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fr-FR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-FR" dirty="0"/>
              <a:t>Via un site web, on transmet l’url de la vidéo </a:t>
            </a:r>
            <a:r>
              <a:rPr lang="fr-FR" dirty="0" err="1"/>
              <a:t>youtube</a:t>
            </a:r>
            <a:r>
              <a:rPr lang="fr-FR" dirty="0"/>
              <a:t>. Le moteur IA nous renvoie les commentaires classé par pertinent ou non pertinent</a:t>
            </a:r>
          </a:p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fr-FR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fr-FR" dirty="0"/>
          </a:p>
        </p:txBody>
      </p:sp>
      <p:sp>
        <p:nvSpPr>
          <p:cNvPr id="1996" name="Google Shape;1996;p57"/>
          <p:cNvSpPr txBox="1">
            <a:spLocks noGrp="1"/>
          </p:cNvSpPr>
          <p:nvPr>
            <p:ph type="title" idx="3"/>
          </p:nvPr>
        </p:nvSpPr>
        <p:spPr>
          <a:xfrm>
            <a:off x="1545992" y="1417427"/>
            <a:ext cx="6052016" cy="66376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A quels utilisateurs le projet s’adresse-t-il ? </a:t>
            </a:r>
          </a:p>
        </p:txBody>
      </p:sp>
      <p:cxnSp>
        <p:nvCxnSpPr>
          <p:cNvPr id="1998" name="Google Shape;1998;p57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31621147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6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50051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COMMENT SONT RECUPÉRÉES LES DONNÉES ?</a:t>
            </a:r>
          </a:p>
        </p:txBody>
      </p:sp>
      <p:cxnSp>
        <p:nvCxnSpPr>
          <p:cNvPr id="234" name="Google Shape;234;p46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35" name="Google Shape;235;p46"/>
          <p:cNvSpPr txBox="1">
            <a:spLocks noGrp="1"/>
          </p:cNvSpPr>
          <p:nvPr>
            <p:ph type="title"/>
          </p:nvPr>
        </p:nvSpPr>
        <p:spPr>
          <a:xfrm>
            <a:off x="6808170" y="305859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YOUTUBE</a:t>
            </a:r>
            <a:endParaRPr dirty="0"/>
          </a:p>
        </p:txBody>
      </p:sp>
      <p:cxnSp>
        <p:nvCxnSpPr>
          <p:cNvPr id="241" name="Google Shape;241;p46"/>
          <p:cNvCxnSpPr/>
          <p:nvPr/>
        </p:nvCxnSpPr>
        <p:spPr>
          <a:xfrm>
            <a:off x="7705770" y="3679518"/>
            <a:ext cx="27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45" name="Google Shape;245;p46"/>
          <p:cNvSpPr/>
          <p:nvPr/>
        </p:nvSpPr>
        <p:spPr>
          <a:xfrm>
            <a:off x="7499370" y="2177770"/>
            <a:ext cx="684600" cy="684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13784;p85">
            <a:extLst>
              <a:ext uri="{FF2B5EF4-FFF2-40B4-BE49-F238E27FC236}">
                <a16:creationId xmlns:a16="http://schemas.microsoft.com/office/drawing/2014/main" id="{710C5953-447F-4130-B745-57518E9D2C19}"/>
              </a:ext>
            </a:extLst>
          </p:cNvPr>
          <p:cNvGrpSpPr/>
          <p:nvPr/>
        </p:nvGrpSpPr>
        <p:grpSpPr>
          <a:xfrm>
            <a:off x="7568257" y="2245622"/>
            <a:ext cx="546826" cy="548400"/>
            <a:chOff x="5549861" y="3817349"/>
            <a:chExt cx="345642" cy="345674"/>
          </a:xfrm>
          <a:solidFill>
            <a:schemeClr val="accent6"/>
          </a:solidFill>
        </p:grpSpPr>
        <p:sp>
          <p:nvSpPr>
            <p:cNvPr id="30" name="Google Shape;13785;p85">
              <a:extLst>
                <a:ext uri="{FF2B5EF4-FFF2-40B4-BE49-F238E27FC236}">
                  <a16:creationId xmlns:a16="http://schemas.microsoft.com/office/drawing/2014/main" id="{5EAB6F6C-2BA9-47E5-AD1D-48F9B58401F2}"/>
                </a:ext>
              </a:extLst>
            </p:cNvPr>
            <p:cNvSpPr/>
            <p:nvPr/>
          </p:nvSpPr>
          <p:spPr>
            <a:xfrm>
              <a:off x="5549861" y="3817349"/>
              <a:ext cx="345642" cy="345674"/>
            </a:xfrm>
            <a:custGeom>
              <a:avLst/>
              <a:gdLst/>
              <a:ahLst/>
              <a:cxnLst/>
              <a:rect l="l" t="t" r="r" b="b"/>
              <a:pathLst>
                <a:path w="10859" h="10860" extrusionOk="0">
                  <a:moveTo>
                    <a:pt x="5429" y="334"/>
                  </a:moveTo>
                  <a:cubicBezTo>
                    <a:pt x="8239" y="334"/>
                    <a:pt x="10513" y="2608"/>
                    <a:pt x="10513" y="5430"/>
                  </a:cubicBezTo>
                  <a:cubicBezTo>
                    <a:pt x="10513" y="8240"/>
                    <a:pt x="8227" y="10514"/>
                    <a:pt x="5429" y="10514"/>
                  </a:cubicBezTo>
                  <a:cubicBezTo>
                    <a:pt x="2619" y="10514"/>
                    <a:pt x="333" y="8240"/>
                    <a:pt x="333" y="5430"/>
                  </a:cubicBezTo>
                  <a:cubicBezTo>
                    <a:pt x="333" y="2608"/>
                    <a:pt x="2619" y="334"/>
                    <a:pt x="5429" y="334"/>
                  </a:cubicBezTo>
                  <a:close/>
                  <a:moveTo>
                    <a:pt x="5429" y="1"/>
                  </a:moveTo>
                  <a:cubicBezTo>
                    <a:pt x="3989" y="1"/>
                    <a:pt x="2619" y="560"/>
                    <a:pt x="1584" y="1584"/>
                  </a:cubicBezTo>
                  <a:cubicBezTo>
                    <a:pt x="560" y="2620"/>
                    <a:pt x="0" y="3989"/>
                    <a:pt x="0" y="5430"/>
                  </a:cubicBezTo>
                  <a:cubicBezTo>
                    <a:pt x="0" y="6871"/>
                    <a:pt x="560" y="8240"/>
                    <a:pt x="1584" y="9264"/>
                  </a:cubicBezTo>
                  <a:cubicBezTo>
                    <a:pt x="2619" y="10300"/>
                    <a:pt x="3989" y="10859"/>
                    <a:pt x="5429" y="10859"/>
                  </a:cubicBezTo>
                  <a:cubicBezTo>
                    <a:pt x="6870" y="10859"/>
                    <a:pt x="8239" y="10300"/>
                    <a:pt x="9263" y="9264"/>
                  </a:cubicBezTo>
                  <a:cubicBezTo>
                    <a:pt x="10299" y="8240"/>
                    <a:pt x="10859" y="6871"/>
                    <a:pt x="10859" y="5430"/>
                  </a:cubicBezTo>
                  <a:cubicBezTo>
                    <a:pt x="10859" y="3989"/>
                    <a:pt x="10299" y="2620"/>
                    <a:pt x="9263" y="1584"/>
                  </a:cubicBezTo>
                  <a:cubicBezTo>
                    <a:pt x="8239" y="560"/>
                    <a:pt x="6870" y="1"/>
                    <a:pt x="54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3786;p85">
              <a:extLst>
                <a:ext uri="{FF2B5EF4-FFF2-40B4-BE49-F238E27FC236}">
                  <a16:creationId xmlns:a16="http://schemas.microsoft.com/office/drawing/2014/main" id="{29886FA2-7A7B-4DFA-81A8-B5D8AE1BF759}"/>
                </a:ext>
              </a:extLst>
            </p:cNvPr>
            <p:cNvSpPr/>
            <p:nvPr/>
          </p:nvSpPr>
          <p:spPr>
            <a:xfrm>
              <a:off x="5590763" y="3890208"/>
              <a:ext cx="262661" cy="200052"/>
            </a:xfrm>
            <a:custGeom>
              <a:avLst/>
              <a:gdLst/>
              <a:ahLst/>
              <a:cxnLst/>
              <a:rect l="l" t="t" r="r" b="b"/>
              <a:pathLst>
                <a:path w="8252" h="6285" extrusionOk="0">
                  <a:moveTo>
                    <a:pt x="4123" y="1"/>
                  </a:moveTo>
                  <a:cubicBezTo>
                    <a:pt x="3010" y="1"/>
                    <a:pt x="1900" y="63"/>
                    <a:pt x="799" y="188"/>
                  </a:cubicBezTo>
                  <a:cubicBezTo>
                    <a:pt x="513" y="224"/>
                    <a:pt x="287" y="450"/>
                    <a:pt x="239" y="712"/>
                  </a:cubicBezTo>
                  <a:cubicBezTo>
                    <a:pt x="1" y="2319"/>
                    <a:pt x="1" y="3963"/>
                    <a:pt x="239" y="5570"/>
                  </a:cubicBezTo>
                  <a:cubicBezTo>
                    <a:pt x="287" y="5844"/>
                    <a:pt x="513" y="6058"/>
                    <a:pt x="799" y="6082"/>
                  </a:cubicBezTo>
                  <a:cubicBezTo>
                    <a:pt x="1894" y="6201"/>
                    <a:pt x="3013" y="6284"/>
                    <a:pt x="4132" y="6284"/>
                  </a:cubicBezTo>
                  <a:cubicBezTo>
                    <a:pt x="4609" y="6284"/>
                    <a:pt x="5085" y="6260"/>
                    <a:pt x="5561" y="6249"/>
                  </a:cubicBezTo>
                  <a:cubicBezTo>
                    <a:pt x="5644" y="6249"/>
                    <a:pt x="5716" y="6177"/>
                    <a:pt x="5716" y="6070"/>
                  </a:cubicBezTo>
                  <a:cubicBezTo>
                    <a:pt x="5716" y="5963"/>
                    <a:pt x="5633" y="5891"/>
                    <a:pt x="5537" y="5891"/>
                  </a:cubicBezTo>
                  <a:cubicBezTo>
                    <a:pt x="5051" y="5914"/>
                    <a:pt x="4564" y="5925"/>
                    <a:pt x="4076" y="5925"/>
                  </a:cubicBezTo>
                  <a:cubicBezTo>
                    <a:pt x="2998" y="5925"/>
                    <a:pt x="1916" y="5868"/>
                    <a:pt x="834" y="5737"/>
                  </a:cubicBezTo>
                  <a:cubicBezTo>
                    <a:pt x="715" y="5725"/>
                    <a:pt x="620" y="5641"/>
                    <a:pt x="596" y="5498"/>
                  </a:cubicBezTo>
                  <a:cubicBezTo>
                    <a:pt x="382" y="3927"/>
                    <a:pt x="382" y="2319"/>
                    <a:pt x="596" y="736"/>
                  </a:cubicBezTo>
                  <a:cubicBezTo>
                    <a:pt x="620" y="617"/>
                    <a:pt x="715" y="522"/>
                    <a:pt x="834" y="498"/>
                  </a:cubicBezTo>
                  <a:cubicBezTo>
                    <a:pt x="1942" y="379"/>
                    <a:pt x="3037" y="319"/>
                    <a:pt x="4144" y="319"/>
                  </a:cubicBezTo>
                  <a:cubicBezTo>
                    <a:pt x="5240" y="319"/>
                    <a:pt x="6347" y="379"/>
                    <a:pt x="7442" y="498"/>
                  </a:cubicBezTo>
                  <a:cubicBezTo>
                    <a:pt x="7561" y="522"/>
                    <a:pt x="7669" y="605"/>
                    <a:pt x="7680" y="736"/>
                  </a:cubicBezTo>
                  <a:cubicBezTo>
                    <a:pt x="7907" y="2319"/>
                    <a:pt x="7907" y="3927"/>
                    <a:pt x="7680" y="5498"/>
                  </a:cubicBezTo>
                  <a:cubicBezTo>
                    <a:pt x="7669" y="5617"/>
                    <a:pt x="7561" y="5725"/>
                    <a:pt x="7442" y="5737"/>
                  </a:cubicBezTo>
                  <a:cubicBezTo>
                    <a:pt x="7085" y="5784"/>
                    <a:pt x="6752" y="5820"/>
                    <a:pt x="6395" y="5844"/>
                  </a:cubicBezTo>
                  <a:cubicBezTo>
                    <a:pt x="6299" y="5844"/>
                    <a:pt x="6228" y="5927"/>
                    <a:pt x="6228" y="6010"/>
                  </a:cubicBezTo>
                  <a:cubicBezTo>
                    <a:pt x="6228" y="6110"/>
                    <a:pt x="6299" y="6178"/>
                    <a:pt x="6386" y="6178"/>
                  </a:cubicBezTo>
                  <a:cubicBezTo>
                    <a:pt x="6393" y="6178"/>
                    <a:pt x="6399" y="6178"/>
                    <a:pt x="6406" y="6177"/>
                  </a:cubicBezTo>
                  <a:cubicBezTo>
                    <a:pt x="6764" y="6141"/>
                    <a:pt x="7121" y="6118"/>
                    <a:pt x="7478" y="6070"/>
                  </a:cubicBezTo>
                  <a:cubicBezTo>
                    <a:pt x="7764" y="6034"/>
                    <a:pt x="7978" y="5820"/>
                    <a:pt x="8026" y="5546"/>
                  </a:cubicBezTo>
                  <a:cubicBezTo>
                    <a:pt x="8252" y="3963"/>
                    <a:pt x="8252" y="2319"/>
                    <a:pt x="8014" y="712"/>
                  </a:cubicBezTo>
                  <a:cubicBezTo>
                    <a:pt x="7966" y="426"/>
                    <a:pt x="7740" y="224"/>
                    <a:pt x="7466" y="188"/>
                  </a:cubicBezTo>
                  <a:cubicBezTo>
                    <a:pt x="6353" y="63"/>
                    <a:pt x="5237" y="1"/>
                    <a:pt x="412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" name="Google Shape;13787;p85">
              <a:extLst>
                <a:ext uri="{FF2B5EF4-FFF2-40B4-BE49-F238E27FC236}">
                  <a16:creationId xmlns:a16="http://schemas.microsoft.com/office/drawing/2014/main" id="{ED3F00B6-D687-447A-886C-5BEB399BE999}"/>
                </a:ext>
              </a:extLst>
            </p:cNvPr>
            <p:cNvSpPr/>
            <p:nvPr/>
          </p:nvSpPr>
          <p:spPr>
            <a:xfrm>
              <a:off x="5680587" y="3935024"/>
              <a:ext cx="105389" cy="110514"/>
            </a:xfrm>
            <a:custGeom>
              <a:avLst/>
              <a:gdLst/>
              <a:ahLst/>
              <a:cxnLst/>
              <a:rect l="l" t="t" r="r" b="b"/>
              <a:pathLst>
                <a:path w="3311" h="3472" extrusionOk="0">
                  <a:moveTo>
                    <a:pt x="334" y="447"/>
                  </a:moveTo>
                  <a:lnTo>
                    <a:pt x="2763" y="1733"/>
                  </a:lnTo>
                  <a:lnTo>
                    <a:pt x="334" y="3007"/>
                  </a:lnTo>
                  <a:lnTo>
                    <a:pt x="334" y="447"/>
                  </a:lnTo>
                  <a:close/>
                  <a:moveTo>
                    <a:pt x="163" y="1"/>
                  </a:moveTo>
                  <a:cubicBezTo>
                    <a:pt x="135" y="1"/>
                    <a:pt x="108" y="7"/>
                    <a:pt x="84" y="18"/>
                  </a:cubicBezTo>
                  <a:cubicBezTo>
                    <a:pt x="36" y="54"/>
                    <a:pt x="1" y="114"/>
                    <a:pt x="1" y="173"/>
                  </a:cubicBezTo>
                  <a:lnTo>
                    <a:pt x="1" y="3293"/>
                  </a:lnTo>
                  <a:cubicBezTo>
                    <a:pt x="1" y="3352"/>
                    <a:pt x="24" y="3412"/>
                    <a:pt x="84" y="3447"/>
                  </a:cubicBezTo>
                  <a:cubicBezTo>
                    <a:pt x="120" y="3459"/>
                    <a:pt x="144" y="3471"/>
                    <a:pt x="179" y="3471"/>
                  </a:cubicBezTo>
                  <a:cubicBezTo>
                    <a:pt x="203" y="3471"/>
                    <a:pt x="239" y="3471"/>
                    <a:pt x="251" y="3459"/>
                  </a:cubicBezTo>
                  <a:lnTo>
                    <a:pt x="3227" y="1900"/>
                  </a:lnTo>
                  <a:cubicBezTo>
                    <a:pt x="3287" y="1864"/>
                    <a:pt x="3311" y="1804"/>
                    <a:pt x="3311" y="1745"/>
                  </a:cubicBezTo>
                  <a:cubicBezTo>
                    <a:pt x="3311" y="1673"/>
                    <a:pt x="3287" y="1614"/>
                    <a:pt x="3227" y="1578"/>
                  </a:cubicBezTo>
                  <a:lnTo>
                    <a:pt x="251" y="18"/>
                  </a:lnTo>
                  <a:cubicBezTo>
                    <a:pt x="221" y="7"/>
                    <a:pt x="191" y="1"/>
                    <a:pt x="1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" name="Google Shape;266;p48">
            <a:extLst>
              <a:ext uri="{FF2B5EF4-FFF2-40B4-BE49-F238E27FC236}">
                <a16:creationId xmlns:a16="http://schemas.microsoft.com/office/drawing/2014/main" id="{E0719BF1-F970-4F74-8BA7-A478D56C21D8}"/>
              </a:ext>
            </a:extLst>
          </p:cNvPr>
          <p:cNvSpPr txBox="1">
            <a:spLocks/>
          </p:cNvSpPr>
          <p:nvPr/>
        </p:nvSpPr>
        <p:spPr>
          <a:xfrm>
            <a:off x="668010" y="1776571"/>
            <a:ext cx="5389889" cy="941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>
              <a:spcAft>
                <a:spcPts val="1600"/>
              </a:spcAft>
            </a:pPr>
            <a:r>
              <a:rPr lang="fr-FR" dirty="0"/>
              <a:t>A l’aide de nos scripts de connexion API, nous récupérons les données d’une vidéo passer a l’application.</a:t>
            </a:r>
          </a:p>
        </p:txBody>
      </p:sp>
      <p:sp>
        <p:nvSpPr>
          <p:cNvPr id="33" name="Google Shape;266;p48">
            <a:extLst>
              <a:ext uri="{FF2B5EF4-FFF2-40B4-BE49-F238E27FC236}">
                <a16:creationId xmlns:a16="http://schemas.microsoft.com/office/drawing/2014/main" id="{999DC7B9-612E-9A4B-AD24-487CD2B336F2}"/>
              </a:ext>
            </a:extLst>
          </p:cNvPr>
          <p:cNvSpPr txBox="1">
            <a:spLocks/>
          </p:cNvSpPr>
          <p:nvPr/>
        </p:nvSpPr>
        <p:spPr>
          <a:xfrm>
            <a:off x="487820" y="2554315"/>
            <a:ext cx="6602760" cy="17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 algn="l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fr-FR" b="1" dirty="0"/>
              <a:t>Périmètre :  </a:t>
            </a:r>
            <a:r>
              <a:rPr lang="fr-FR" dirty="0"/>
              <a:t>Donnée au vidéo de type Tech</a:t>
            </a:r>
          </a:p>
          <a:p>
            <a:pPr marL="285750" indent="-285750" algn="l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fr-FR" b="1" dirty="0"/>
              <a:t>Volumétrie du </a:t>
            </a:r>
            <a:r>
              <a:rPr lang="fr-FR" b="1" dirty="0" err="1"/>
              <a:t>dataset</a:t>
            </a:r>
            <a:r>
              <a:rPr lang="fr-FR" b="1" dirty="0"/>
              <a:t> :</a:t>
            </a:r>
          </a:p>
          <a:p>
            <a:pPr algn="l"/>
            <a:r>
              <a:rPr lang="fr-FR" b="1" dirty="0"/>
              <a:t> </a:t>
            </a:r>
            <a:r>
              <a:rPr lang="fr-FR" dirty="0"/>
              <a:t>- 4000 commentaires: </a:t>
            </a:r>
          </a:p>
          <a:p>
            <a:pPr algn="l"/>
            <a:r>
              <a:rPr lang="fr-FR" dirty="0"/>
              <a:t> - 2000 commentaires</a:t>
            </a:r>
          </a:p>
          <a:p>
            <a:pPr algn="l"/>
            <a:r>
              <a:rPr lang="fr-FR" dirty="0"/>
              <a:t>    - Data augmentation traduction Français-&gt;Anglais-&gt;Français (2000)</a:t>
            </a:r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endParaRPr lang="fr-FR" b="1" dirty="0"/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endParaRPr lang="fr-FR" dirty="0"/>
          </a:p>
          <a:p>
            <a:pPr marL="0" indent="0">
              <a:spcAft>
                <a:spcPts val="1600"/>
              </a:spcAft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696218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2136;p65">
            <a:extLst>
              <a:ext uri="{FF2B5EF4-FFF2-40B4-BE49-F238E27FC236}">
                <a16:creationId xmlns:a16="http://schemas.microsoft.com/office/drawing/2014/main" id="{48374458-CC7A-442F-9B83-0AAA60568D8C}"/>
              </a:ext>
            </a:extLst>
          </p:cNvPr>
          <p:cNvCxnSpPr/>
          <p:nvPr/>
        </p:nvCxnSpPr>
        <p:spPr>
          <a:xfrm>
            <a:off x="1121616" y="247045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17" name="Google Shape;2129;p65">
            <a:extLst>
              <a:ext uri="{FF2B5EF4-FFF2-40B4-BE49-F238E27FC236}">
                <a16:creationId xmlns:a16="http://schemas.microsoft.com/office/drawing/2014/main" id="{C1199593-2CA6-465F-975B-FC9D7A7FD70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62109" y="203408"/>
            <a:ext cx="3410864" cy="6353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accent1"/>
                </a:solidFill>
              </a:rPr>
              <a:t>ARCHITECTURE</a:t>
            </a:r>
            <a:endParaRPr sz="2400" dirty="0">
              <a:solidFill>
                <a:schemeClr val="accent1"/>
              </a:solidFill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60A141FE-19D4-FE4A-919E-94356B608C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2383" y="807750"/>
            <a:ext cx="5684503" cy="4088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5057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2136;p65">
            <a:extLst>
              <a:ext uri="{FF2B5EF4-FFF2-40B4-BE49-F238E27FC236}">
                <a16:creationId xmlns:a16="http://schemas.microsoft.com/office/drawing/2014/main" id="{48374458-CC7A-442F-9B83-0AAA60568D8C}"/>
              </a:ext>
            </a:extLst>
          </p:cNvPr>
          <p:cNvCxnSpPr/>
          <p:nvPr/>
        </p:nvCxnSpPr>
        <p:spPr>
          <a:xfrm>
            <a:off x="1121616" y="247045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17" name="Google Shape;2129;p65">
            <a:extLst>
              <a:ext uri="{FF2B5EF4-FFF2-40B4-BE49-F238E27FC236}">
                <a16:creationId xmlns:a16="http://schemas.microsoft.com/office/drawing/2014/main" id="{C1199593-2CA6-465F-975B-FC9D7A7FD70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62108" y="203408"/>
            <a:ext cx="4116077" cy="6353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accent1"/>
                </a:solidFill>
              </a:rPr>
              <a:t>Presentation technique</a:t>
            </a:r>
            <a:endParaRPr sz="2400" dirty="0">
              <a:solidFill>
                <a:schemeClr val="accent1"/>
              </a:solidFill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1C68551F-93AC-5F41-99B3-7A2803BBB7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2108" y="755242"/>
            <a:ext cx="6851144" cy="4184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3079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9"/>
          <p:cNvSpPr txBox="1">
            <a:spLocks noGrp="1"/>
          </p:cNvSpPr>
          <p:nvPr>
            <p:ph type="ctrTitle"/>
          </p:nvPr>
        </p:nvSpPr>
        <p:spPr>
          <a:xfrm>
            <a:off x="752044" y="2251595"/>
            <a:ext cx="7639912" cy="98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5400" b="0" dirty="0">
                <a:solidFill>
                  <a:schemeClr val="accent1"/>
                </a:solidFill>
              </a:rPr>
              <a:t>DEMONSTRATION</a:t>
            </a:r>
            <a:endParaRPr sz="2400" b="0" dirty="0">
              <a:solidFill>
                <a:schemeClr val="accent1"/>
              </a:solidFill>
            </a:endParaRPr>
          </a:p>
        </p:txBody>
      </p:sp>
      <p:cxnSp>
        <p:nvCxnSpPr>
          <p:cNvPr id="275" name="Google Shape;275;p49"/>
          <p:cNvCxnSpPr/>
          <p:nvPr/>
        </p:nvCxnSpPr>
        <p:spPr>
          <a:xfrm>
            <a:off x="3190500" y="235427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12805502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3" name="Google Shape;1993;p57"/>
          <p:cNvSpPr txBox="1">
            <a:spLocks noGrp="1"/>
          </p:cNvSpPr>
          <p:nvPr>
            <p:ph type="title"/>
          </p:nvPr>
        </p:nvSpPr>
        <p:spPr>
          <a:xfrm>
            <a:off x="799954" y="445025"/>
            <a:ext cx="6393801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Models</a:t>
            </a:r>
            <a:r>
              <a:rPr lang="fr-FR" dirty="0"/>
              <a:t> et </a:t>
            </a:r>
            <a:r>
              <a:rPr lang="fr-FR" dirty="0" err="1"/>
              <a:t>metrics</a:t>
            </a:r>
            <a:endParaRPr lang="fr-FR" dirty="0"/>
          </a:p>
        </p:txBody>
      </p:sp>
      <p:sp>
        <p:nvSpPr>
          <p:cNvPr id="1995" name="Google Shape;1995;p57"/>
          <p:cNvSpPr txBox="1">
            <a:spLocks noGrp="1"/>
          </p:cNvSpPr>
          <p:nvPr>
            <p:ph type="body" idx="2"/>
          </p:nvPr>
        </p:nvSpPr>
        <p:spPr>
          <a:xfrm>
            <a:off x="1026200" y="1417427"/>
            <a:ext cx="4712602" cy="25241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r-FR" dirty="0" err="1"/>
              <a:t>CountVectorizer</a:t>
            </a:r>
            <a:endParaRPr lang="fr-FR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fr-FR" dirty="0"/>
          </a:p>
          <a:p>
            <a:r>
              <a:rPr lang="fr-FR" dirty="0" err="1"/>
              <a:t>TfidfTransformer</a:t>
            </a:r>
            <a:endParaRPr lang="fr-FR" dirty="0"/>
          </a:p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fr-FR" dirty="0"/>
          </a:p>
          <a:p>
            <a:r>
              <a:rPr lang="fr-FR" dirty="0" err="1"/>
              <a:t>Naive</a:t>
            </a:r>
            <a:r>
              <a:rPr lang="fr-FR" dirty="0"/>
              <a:t> Bayes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fr-FR" dirty="0"/>
          </a:p>
          <a:p>
            <a:r>
              <a:rPr lang="fr-FR" dirty="0"/>
              <a:t>Moyenne de 0,85 d’</a:t>
            </a:r>
            <a:r>
              <a:rPr lang="fr-FR" dirty="0" err="1"/>
              <a:t>accuracy</a:t>
            </a:r>
            <a:r>
              <a:rPr lang="fr-FR" dirty="0"/>
              <a:t> </a:t>
            </a:r>
          </a:p>
        </p:txBody>
      </p:sp>
      <p:cxnSp>
        <p:nvCxnSpPr>
          <p:cNvPr id="1998" name="Google Shape;1998;p57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3956786131"/>
      </p:ext>
    </p:extLst>
  </p:cSld>
  <p:clrMapOvr>
    <a:masterClrMapping/>
  </p:clrMapOvr>
</p:sld>
</file>

<file path=ppt/theme/theme1.xml><?xml version="1.0" encoding="utf-8"?>
<a:theme xmlns:a="http://schemas.openxmlformats.org/drawingml/2006/main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</TotalTime>
  <Words>191</Words>
  <Application>Microsoft Macintosh PowerPoint</Application>
  <PresentationFormat>Affichage à l'écran (16:9)</PresentationFormat>
  <Paragraphs>52</Paragraphs>
  <Slides>11</Slides>
  <Notes>10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6" baseType="lpstr">
      <vt:lpstr>Arial</vt:lpstr>
      <vt:lpstr>Montserrat ExtraLight</vt:lpstr>
      <vt:lpstr>Montserrat ExtraBold</vt:lpstr>
      <vt:lpstr>Montserrat</vt:lpstr>
      <vt:lpstr>Futuristic Background by Slidesgo</vt:lpstr>
      <vt:lpstr>YoutubeNLP</vt:lpstr>
      <vt:lpstr>SOMMAIRE</vt:lpstr>
      <vt:lpstr>YoutubeNLP</vt:lpstr>
      <vt:lpstr>Presentation du projet</vt:lpstr>
      <vt:lpstr>COMMENT SONT RECUPÉRÉES LES DONNÉES ?</vt:lpstr>
      <vt:lpstr>ARCHITECTURE</vt:lpstr>
      <vt:lpstr>Presentation technique</vt:lpstr>
      <vt:lpstr>DEMONSTRATION</vt:lpstr>
      <vt:lpstr>Models et metrics</vt:lpstr>
      <vt:lpstr>Limite du projet</vt:lpstr>
      <vt:lpstr>MERCI DE VOTRE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DATARTIST</dc:title>
  <cp:lastModifiedBy>Natane Bendavid</cp:lastModifiedBy>
  <cp:revision>33</cp:revision>
  <dcterms:modified xsi:type="dcterms:W3CDTF">2022-02-16T10:22:31Z</dcterms:modified>
</cp:coreProperties>
</file>